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57EACA-425E-434A-91F4-42C6FCBDF9C6}">
  <a:tblStyle styleId="{2957EACA-425E-434A-91F4-42C6FCBDF9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32E9A55-14D0-425A-9A52-70D36306C0F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3bb7714893_1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3bb7714893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39f666dbcd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39f666dbcd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8ca1fe027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8ca1fe02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42026ad6f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42026ad6f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2026ad6fb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2026ad6f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2026ad6fb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2026ad6fb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9f666dbc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9f666db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3bb7714893_1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3bb771489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8ca1fe027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8ca1fe027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38ca1fe027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38ca1fe027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www.youtube.com/watch?v=DduN1cU2p9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hyperlink" Target="https://youtu.be/DduN1cU2p9U?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www.youtube.com/watch?v=DduN1cU2p9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hyperlink" Target="https://youtu.be/DduN1cU2p9U?feature=shared"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6" name="Google Shape;206;p3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07" name="Google Shape;207;p34"/>
          <p:cNvSpPr txBox="1"/>
          <p:nvPr/>
        </p:nvSpPr>
        <p:spPr>
          <a:xfrm>
            <a:off x="469050" y="11393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graphicFrame>
        <p:nvGraphicFramePr>
          <p:cNvPr id="208" name="Google Shape;208;p34"/>
          <p:cNvGraphicFramePr/>
          <p:nvPr/>
        </p:nvGraphicFramePr>
        <p:xfrm>
          <a:off x="469041" y="1704835"/>
          <a:ext cx="3000000" cy="3000000"/>
        </p:xfrm>
        <a:graphic>
          <a:graphicData uri="http://schemas.openxmlformats.org/drawingml/2006/table">
            <a:tbl>
              <a:tblPr>
                <a:noFill/>
                <a:tableStyleId>{E32E9A55-14D0-425A-9A52-70D36306C0F4}</a:tableStyleId>
              </a:tblPr>
              <a:tblGrid>
                <a:gridCol w="2266425"/>
                <a:gridCol w="1662050"/>
                <a:gridCol w="2905850"/>
              </a:tblGrid>
              <a:tr h="350050">
                <a:tc gridSpan="3" rowSpan="2">
                  <a:txBody>
                    <a:bodyPr/>
                    <a:lstStyle/>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Say-it-in-6: Define “economic imperialism.”</a:t>
                      </a:r>
                      <a:br>
                        <a:rPr b="1"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Focus exploiting labor resources not settling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Context: Explain why Congo was a valuable territory for King Leopold &amp; Belgium.</a:t>
                      </a:r>
                      <a:br>
                        <a:rPr b="1"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Congo had an abundance of natural resources (in particular ivory and rubber) that were important for industrial </a:t>
                      </a:r>
                      <a:r>
                        <a:rPr b="1" lang="en" sz="1200">
                          <a:solidFill>
                            <a:srgbClr val="E95C3D"/>
                          </a:solidFill>
                          <a:latin typeface="Inter"/>
                          <a:ea typeface="Inter"/>
                          <a:cs typeface="Inter"/>
                          <a:sym typeface="Inter"/>
                        </a:rPr>
                        <a:t>production</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Source 1: Explain the expectations for the treatment of native populations during European imperialism based on the document from the Berlin Conference.</a:t>
                      </a:r>
                      <a:endParaRPr b="1"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At the Berlin Conference, European powers decided they had the duty to “preserve” and “supervise the improvement of” the native populations they encountered when taking over lands. They agreed to stop any forms of slavery.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Source 2 -4: How was violence used in the Congo to create more economic gain for King Leopold? </a:t>
                      </a:r>
                      <a:endParaRPr b="1"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Belgian people who worked for Leopold committed numerous abuses against the Congolese through coerced labor; they cut off workers’ hands if they did not meet </a:t>
                      </a:r>
                      <a:r>
                        <a:rPr b="1" lang="en" sz="1200">
                          <a:solidFill>
                            <a:srgbClr val="E95C3D"/>
                          </a:solidFill>
                          <a:latin typeface="Inter"/>
                          <a:ea typeface="Inter"/>
                          <a:cs typeface="Inter"/>
                          <a:sym typeface="Inter"/>
                        </a:rPr>
                        <a:t>quotas</a:t>
                      </a:r>
                      <a:r>
                        <a:rPr b="1" lang="en" sz="1200">
                          <a:solidFill>
                            <a:srgbClr val="E95C3D"/>
                          </a:solidFill>
                          <a:latin typeface="Inter"/>
                          <a:ea typeface="Inter"/>
                          <a:cs typeface="Inter"/>
                          <a:sym typeface="Inter"/>
                        </a:rPr>
                        <a:t> or resisted imperial rule. This further </a:t>
                      </a:r>
                      <a:r>
                        <a:rPr b="1" lang="en" sz="1200">
                          <a:solidFill>
                            <a:srgbClr val="E95C3D"/>
                          </a:solidFill>
                          <a:latin typeface="Inter"/>
                          <a:ea typeface="Inter"/>
                          <a:cs typeface="Inter"/>
                          <a:sym typeface="Inter"/>
                        </a:rPr>
                        <a:t>incentivize</a:t>
                      </a:r>
                      <a:r>
                        <a:rPr b="1" lang="en" sz="1200">
                          <a:solidFill>
                            <a:srgbClr val="E95C3D"/>
                          </a:solidFill>
                          <a:latin typeface="Inter"/>
                          <a:ea typeface="Inter"/>
                          <a:cs typeface="Inter"/>
                          <a:sym typeface="Inter"/>
                        </a:rPr>
                        <a:t> people to work harder.</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Source 2 -4: Based on these sources, do you think that King Leopold upheld the expectations from source 1? Why or why not? Provide evidence from at least two sources.</a:t>
                      </a:r>
                      <a:endParaRPr b="1"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King Leopold did not uphold these values. He used slave labor by not paying the Congolese people and severely overworking them, and even went as far as keeping Congolese women captive (Source 4). Instead of ensuring their safety and success, the Congolese people suffered from terrible abuses, including amputated hands at young ages (one boy was only 11 or 12 years old) (Source 3).</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Source 4: Why was the Congo Free State eventually taken away from King Leopold?</a:t>
                      </a:r>
                      <a:endParaRPr b="1"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horrors of the Congo Free State appalled other Europeans and created an “international scandal” due to how many deaths occurred during Leopold’s exploitation of the Congo Free State (about 10 million Congolese).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Source 4: French notes that even today some Belgians deny the atrocities that took place in Congo or try to downplay them by arguing that the Belgians built roads, schools, and hospitals. How does French counter this argument?</a:t>
                      </a:r>
                      <a:endParaRPr b="1"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notes that most of the </a:t>
                      </a:r>
                      <a:r>
                        <a:rPr b="1" lang="en" sz="1200">
                          <a:solidFill>
                            <a:srgbClr val="E95C3D"/>
                          </a:solidFill>
                          <a:latin typeface="Inter"/>
                          <a:ea typeface="Inter"/>
                          <a:cs typeface="Inter"/>
                          <a:sym typeface="Inter"/>
                        </a:rPr>
                        <a:t>infrastructure</a:t>
                      </a:r>
                      <a:r>
                        <a:rPr b="1" lang="en" sz="1200">
                          <a:solidFill>
                            <a:srgbClr val="E95C3D"/>
                          </a:solidFill>
                          <a:latin typeface="Inter"/>
                          <a:ea typeface="Inter"/>
                          <a:cs typeface="Inter"/>
                          <a:sym typeface="Inter"/>
                        </a:rPr>
                        <a:t> put in place in Congo was the result of the forced labor and exploitation  of the Congolese people, who did not even get a secondary education in return. Belgium didn’t even </a:t>
                      </a:r>
                      <a:r>
                        <a:rPr b="1" lang="en" sz="1200">
                          <a:solidFill>
                            <a:srgbClr val="E95C3D"/>
                          </a:solidFill>
                          <a:latin typeface="Inter"/>
                          <a:ea typeface="Inter"/>
                          <a:cs typeface="Inter"/>
                          <a:sym typeface="Inter"/>
                        </a:rPr>
                        <a:t>compile</a:t>
                      </a:r>
                      <a:r>
                        <a:rPr b="1" lang="en" sz="1200">
                          <a:solidFill>
                            <a:srgbClr val="E95C3D"/>
                          </a:solidFill>
                          <a:latin typeface="Inter"/>
                          <a:ea typeface="Inter"/>
                          <a:cs typeface="Inter"/>
                          <a:sym typeface="Inter"/>
                        </a:rPr>
                        <a:t> a development plan for the Congo until 1949, about 10 years before Congo’s independence and over fifty years after King Leopold claimed it for himself.</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09" name="Google Shape;209;p3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0" name="Google Shape;21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5" name="Shape 215"/>
        <p:cNvGrpSpPr/>
        <p:nvPr/>
      </p:nvGrpSpPr>
      <p:grpSpPr>
        <a:xfrm>
          <a:off x="0" y="0"/>
          <a:ext cx="0" cy="0"/>
          <a:chOff x="0" y="0"/>
          <a:chExt cx="0" cy="0"/>
        </a:xfrm>
      </p:grpSpPr>
      <p:sp>
        <p:nvSpPr>
          <p:cNvPr id="216" name="Google Shape;216;p3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17" name="Google Shape;217;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8" name="Google Shape;218;p3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9" name="Google Shape;219;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0" name="Google Shape;220;p3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21" name="Google Shape;221;p35"/>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222" name="Google Shape;222;p35"/>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223" name="Google Shape;223;p35"/>
          <p:cNvGraphicFramePr/>
          <p:nvPr/>
        </p:nvGraphicFramePr>
        <p:xfrm>
          <a:off x="503824" y="3910029"/>
          <a:ext cx="3000000" cy="3000000"/>
        </p:xfrm>
        <a:graphic>
          <a:graphicData uri="http://schemas.openxmlformats.org/drawingml/2006/table">
            <a:tbl>
              <a:tblPr>
                <a:noFill/>
                <a:tableStyleId>{2957EACA-425E-434A-91F4-42C6FCBDF9C6}</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Views of the native populations as “inferior” to the Europeans (justification for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Violence and brutal mistreatment of the native populations was widespread in both places.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l">
                        <a:spcBef>
                          <a:spcPts val="0"/>
                        </a:spcBef>
                        <a:spcAft>
                          <a:spcPts val="0"/>
                        </a:spcAft>
                        <a:buNone/>
                      </a:pPr>
                      <a:r>
                        <a:rPr b="1" lang="en" sz="1200">
                          <a:solidFill>
                            <a:srgbClr val="E95C3D"/>
                          </a:solidFill>
                          <a:latin typeface="Inter"/>
                          <a:ea typeface="Inter"/>
                          <a:cs typeface="Inter"/>
                          <a:sym typeface="Inter"/>
                        </a:rPr>
                        <a:t>Driven by economic gain; Algeria- agriculture for France; Congo- rubber and ivory for Belgium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24" name="Google Shape;224;p35"/>
          <p:cNvGraphicFramePr/>
          <p:nvPr/>
        </p:nvGraphicFramePr>
        <p:xfrm>
          <a:off x="503824" y="6474548"/>
          <a:ext cx="3000000" cy="3000000"/>
        </p:xfrm>
        <a:graphic>
          <a:graphicData uri="http://schemas.openxmlformats.org/drawingml/2006/table">
            <a:tbl>
              <a:tblPr>
                <a:noFill/>
                <a:tableStyleId>{2957EACA-425E-434A-91F4-42C6FCBDF9C6}</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Algeria became a settler colony; indigenous populations were displaced.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Type of Imperial Rule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Congo was utilized primarily for economic exploitation of the land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France spent money on building key infrastructure such as railways and roads, and to some extent built schools to teach and assimilate Algerians.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Development</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Belgium spent some on infrastructure but really did not try to implement any type of education of development plan for the Congolese.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Indigenous Algerians were often pushed into low-wage labor while European settlers controlled land and industries.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Labor &amp; Economic Exploitation</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Extreme forced labor was imposed on Congolese workers with violent punishments for not meeting quotas.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25" name="Google Shape;225;p35"/>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6" name="Google Shape;226;p35"/>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7" name="Google Shape;227;p35"/>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28" name="Google Shape;228;p35"/>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29" name="Google Shape;229;p35"/>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30" name="Google Shape;230;p35"/>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2" name="Google Shape;112;p26"/>
          <p:cNvGraphicFramePr/>
          <p:nvPr/>
        </p:nvGraphicFramePr>
        <p:xfrm>
          <a:off x="381538" y="3607186"/>
          <a:ext cx="3000000" cy="3000000"/>
        </p:xfrm>
        <a:graphic>
          <a:graphicData uri="http://schemas.openxmlformats.org/drawingml/2006/table">
            <a:tbl>
              <a:tblPr>
                <a:noFill/>
                <a:tableStyleId>{2957EACA-425E-434A-91F4-42C6FCBDF9C6}</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sp>
        <p:nvSpPr>
          <p:cNvPr id="114" name="Google Shape;114;p26"/>
          <p:cNvSpPr txBox="1"/>
          <p:nvPr/>
        </p:nvSpPr>
        <p:spPr>
          <a:xfrm>
            <a:off x="349675" y="643250"/>
            <a:ext cx="70731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69050" y="12155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22" name="Google Shape;122;p27"/>
          <p:cNvGraphicFramePr/>
          <p:nvPr/>
        </p:nvGraphicFramePr>
        <p:xfrm>
          <a:off x="469041" y="1781035"/>
          <a:ext cx="3000000" cy="3000000"/>
        </p:xfrm>
        <a:graphic>
          <a:graphicData uri="http://schemas.openxmlformats.org/drawingml/2006/table">
            <a:tbl>
              <a:tblPr>
                <a:noFill/>
                <a:tableStyleId>{E32E9A55-14D0-425A-9A52-70D36306C0F4}</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a:t>
                      </a:r>
                      <a:r>
                        <a:rPr b="1" lang="en" sz="1200">
                          <a:solidFill>
                            <a:schemeClr val="dk1"/>
                          </a:solidFill>
                          <a:latin typeface="Inter"/>
                          <a:ea typeface="Inter"/>
                          <a:cs typeface="Inter"/>
                          <a:sym typeface="Inter"/>
                        </a:rPr>
                        <a:t>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King Leopold II of Belgium personally ruled over the Congo “Free” State. He claimed this territory as his own personal possession in February 1885. Under his reign, the Congo was an example of one of the most extreme and horrific forms of economic imperialism and exploitation in imperialized Africa. The Congo had a significant amount of natural resources that the Europeans coveted; in particular, rubber and ivory, both of which were important for industrial machines and products. The native Congolese people were consistently exploited and treated with violence at the hands of Leopold’s agents. Congolese villages were given quotas to meet, and if the workers did not reach said quotas, they were met with horrific punishments- they were beaten or killed, and some had their hands severed off to scare others into submission. These people were not paid for their labor, and to ensure that they did not run away, the Belgians would sometimes hold their spouses captive. During King Leopold’s rule of the Congo, from its beginning in 1885 until 1908 when Belgium took over its rule after the land was forcefully taken away from Leopold, an estimated 8 million Congolese people died.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69041" y="4752835"/>
          <a:ext cx="3000000" cy="3000000"/>
        </p:xfrm>
        <a:graphic>
          <a:graphicData uri="http://schemas.openxmlformats.org/drawingml/2006/table">
            <a:tbl>
              <a:tblPr>
                <a:noFill/>
                <a:tableStyleId>{E32E9A55-14D0-425A-9A52-70D36306C0F4}</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Excerpt from Article 11 of the General Act of Berlin of February 26, 1885.</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Signatory Powers exercising sovereign rights or authority in African territories will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continue to watch over the preservation of the native populations and to supervise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improvement of the conditions of their moral and material well-being. They will, 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particular, endeavour to secure the complete suppression of slavery in all its forms 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of the slave trade by land and sea.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will protect and favour, without distinction of nationality or of religion, the religious,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scientific or charitable institutions and undertakings created and organized by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nationals of the other Signatory Powers and of States, Members of the League of</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Nations, which may adhere to the present Convention, which aim at leading the natives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path of progress and civilisation. Scientific missions, their property and their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collections, shall likewise be the objects of special solicitude.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2" name="Google Shape;132;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3" name="Google Shape;133;p28"/>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34" name="Google Shape;134;p28"/>
          <p:cNvGraphicFramePr/>
          <p:nvPr/>
        </p:nvGraphicFramePr>
        <p:xfrm>
          <a:off x="4910291" y="2314435"/>
          <a:ext cx="3000000" cy="3000000"/>
        </p:xfrm>
        <a:graphic>
          <a:graphicData uri="http://schemas.openxmlformats.org/drawingml/2006/table">
            <a:tbl>
              <a:tblPr>
                <a:noFill/>
                <a:tableStyleId>{E32E9A55-14D0-425A-9A52-70D36306C0F4}</a:tableStyleId>
              </a:tblPr>
              <a:tblGrid>
                <a:gridCol w="919950"/>
                <a:gridCol w="674625"/>
                <a:gridCol w="117950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Unknown photographer, </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“Mutilated Congolese Children and Adults,” before 1905.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King Leopold II of Belgium personally owned the “Congo Free State” and was responsible for the deaths of millions of Congolese as a result of inhumane mistreatment of them as part of their forced labor to produce rubber. If villages did not meet quotas or opposed the colonial government in some other way, one of the punishments was amputation of limbs.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5" name="Google Shape;13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469050" y="1880339"/>
            <a:ext cx="4362408" cy="654361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pic>
        <p:nvPicPr>
          <p:cNvPr id="146" name="Google Shape;146;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9" name="Google Shape;149;p29"/>
          <p:cNvGraphicFramePr/>
          <p:nvPr/>
        </p:nvGraphicFramePr>
        <p:xfrm>
          <a:off x="469041" y="1552435"/>
          <a:ext cx="3000000" cy="3000000"/>
        </p:xfrm>
        <a:graphic>
          <a:graphicData uri="http://schemas.openxmlformats.org/drawingml/2006/table">
            <a:tbl>
              <a:tblPr>
                <a:noFill/>
                <a:tableStyleId>{E32E9A55-14D0-425A-9A52-70D36306C0F4}</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100">
                          <a:solidFill>
                            <a:schemeClr val="dk1"/>
                          </a:solidFill>
                          <a:latin typeface="Halant"/>
                          <a:ea typeface="Halant"/>
                          <a:cs typeface="Halant"/>
                          <a:sym typeface="Halant"/>
                        </a:rPr>
                        <a:t>Source 3: Roger Casement, </a:t>
                      </a:r>
                      <a:r>
                        <a:rPr i="1" lang="en" sz="1100">
                          <a:solidFill>
                            <a:schemeClr val="dk1"/>
                          </a:solidFill>
                          <a:latin typeface="Halant"/>
                          <a:ea typeface="Halant"/>
                          <a:cs typeface="Halant"/>
                          <a:sym typeface="Halant"/>
                        </a:rPr>
                        <a:t>Correspondence and Report from His Majesty's Consul at Boma Respecting the Administration of the Independent State of the Congo</a:t>
                      </a:r>
                      <a:r>
                        <a:rPr lang="en" sz="1100">
                          <a:solidFill>
                            <a:schemeClr val="dk1"/>
                          </a:solidFill>
                          <a:latin typeface="Halant"/>
                          <a:ea typeface="Halant"/>
                          <a:cs typeface="Halant"/>
                          <a:sym typeface="Halant"/>
                        </a:rPr>
                        <a:t>, 1904.</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Note: Roger Casement was a Irish diplomat who worked in the Congo for the African International Association beginning in 1884.</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He gave, as an explanation, when I asked for the reason of this fear of the white man, that as these people were great savages, and knew themselves how many crimes they had committed, they doubtless feared that the white man of the Government was coming to punish their misconduct. He added that they had undoubtedly had an “awful past” at the hands of some of the officials who had preceded him in the local administration, and that it would take time for confidence to be restored. Men, he said, still came to him whose hands had been cut off by the Government soldiers during those evil days, and he said there were still many victims of this species of mutilation in the surrounding country. Two cases of the kind came to my actual notice while I was in the lake. One, a young man, both of whose hands had been beaten off with the butt ends of rifles against a tree, the other a young lad of 11 or 12 years of age, whose right hand was cut off at the wrist.</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50" name="Google Shape;150;p29"/>
          <p:cNvGraphicFramePr/>
          <p:nvPr/>
        </p:nvGraphicFramePr>
        <p:xfrm>
          <a:off x="469041" y="4448035"/>
          <a:ext cx="3000000" cy="3000000"/>
        </p:xfrm>
        <a:graphic>
          <a:graphicData uri="http://schemas.openxmlformats.org/drawingml/2006/table">
            <a:tbl>
              <a:tblPr>
                <a:noFill/>
                <a:tableStyleId>{E32E9A55-14D0-425A-9A52-70D36306C0F4}</a:tableStyleId>
              </a:tblPr>
              <a:tblGrid>
                <a:gridCol w="2266425"/>
                <a:gridCol w="1662050"/>
                <a:gridCol w="2905850"/>
              </a:tblGrid>
              <a:tr h="596225">
                <a:tc gridSpan="3">
                  <a:txBody>
                    <a:bodyPr/>
                    <a:lstStyle/>
                    <a:p>
                      <a:pPr indent="0" lvl="0" marL="0" rtl="0" algn="l">
                        <a:lnSpc>
                          <a:spcPct val="115000"/>
                        </a:lnSpc>
                        <a:spcBef>
                          <a:spcPts val="0"/>
                        </a:spcBef>
                        <a:spcAft>
                          <a:spcPts val="0"/>
                        </a:spcAft>
                        <a:buNone/>
                      </a:pPr>
                      <a:r>
                        <a:rPr lang="en" sz="1100">
                          <a:solidFill>
                            <a:schemeClr val="dk1"/>
                          </a:solidFill>
                          <a:latin typeface="Halant"/>
                          <a:ea typeface="Halant"/>
                          <a:cs typeface="Halant"/>
                          <a:sym typeface="Halant"/>
                        </a:rPr>
                        <a:t>Source 4: Howard French, “Confronting Belgium’s Colonial Legacy”, </a:t>
                      </a:r>
                      <a:r>
                        <a:rPr i="1" lang="en" sz="1100">
                          <a:solidFill>
                            <a:schemeClr val="dk1"/>
                          </a:solidFill>
                          <a:latin typeface="Halant"/>
                          <a:ea typeface="Halant"/>
                          <a:cs typeface="Halant"/>
                          <a:sym typeface="Halant"/>
                        </a:rPr>
                        <a:t>Foreign Policy</a:t>
                      </a:r>
                      <a:r>
                        <a:rPr lang="en" sz="1100">
                          <a:solidFill>
                            <a:schemeClr val="dk1"/>
                          </a:solidFill>
                          <a:latin typeface="Halant"/>
                          <a:ea typeface="Halant"/>
                          <a:cs typeface="Halant"/>
                          <a:sym typeface="Halant"/>
                        </a:rPr>
                        <a:t>, June 6, 2022.</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9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900">
                          <a:solidFill>
                            <a:schemeClr val="dk1"/>
                          </a:solidFill>
                          <a:latin typeface="Inter"/>
                          <a:ea typeface="Inter"/>
                          <a:cs typeface="Inter"/>
                          <a:sym typeface="Inter"/>
                        </a:rPr>
                        <a:t>Note: Howard French is Professor of Journalism at Columbia University.</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Leopold’s posturing against slavery did not prevent him from taking over this territorial bonanza as his private property, under the cruelly ironic name of the Congo Free State, and imposing a regime of forced labor for the purpose of harvesting hundreds of thousands of pounds of ivory as well as one of the successor commodities to sugar in Europe’s drive toward industrialization and wealth: rubber. In the pursuit of rubber production, Leopold’s Congolese subjects were ferociously overworked and mistreated. Female villagers were routinely held hostage, for example, to force men to cull rubber from wild trees in the dense forest, and those who did not meet their production quota frequently had a hand publicly amputated as punishment. In the space of three decades at the end of the 19th century, the Congo went from being one of the places in the world least explored by outsiders to one of the most brutally exploited.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time, this produced an international scandal that required Leopold to surrender personal control of the Congo to the Belgian state, but as many as 10 million inhabitants of the territory were killed outright or driven to early deaths by the dire conditions that prevailed during and immediately after his rule. The Belgian state ruled the Congo very differently but also catastrophically, extracting enormous wealth from its colony while investing little.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Even today, some Belgians deny this history or try to downplay it, saying they created many roads in the colony as well as schools and hospitals. What they decline to acknowledge in making specious arguments like these is that the limited construction that was done was carried out not through investment but again through the forced labor of Africans, and almost none of Belgium’s colonial subjects in the Congo were provided even secondary education…. Belgium didn’t generate its first comprehensive development plan for the colony until 1949, just over 10 years before Congo gained independence.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6" name="Google Shape;156;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7" name="Google Shape;157;p30"/>
          <p:cNvSpPr txBox="1"/>
          <p:nvPr/>
        </p:nvSpPr>
        <p:spPr>
          <a:xfrm>
            <a:off x="469050" y="12155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graphicFrame>
        <p:nvGraphicFramePr>
          <p:cNvPr id="158" name="Google Shape;158;p30"/>
          <p:cNvGraphicFramePr/>
          <p:nvPr/>
        </p:nvGraphicFramePr>
        <p:xfrm>
          <a:off x="469041" y="1781035"/>
          <a:ext cx="3000000" cy="3000000"/>
        </p:xfrm>
        <a:graphic>
          <a:graphicData uri="http://schemas.openxmlformats.org/drawingml/2006/table">
            <a:tbl>
              <a:tblPr>
                <a:noFill/>
                <a:tableStyleId>{E32E9A55-14D0-425A-9A52-70D36306C0F4}</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Define “economic imperialism.”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why Congo was a valuable </a:t>
                      </a:r>
                      <a:r>
                        <a:rPr lang="en" sz="1200">
                          <a:solidFill>
                            <a:schemeClr val="dk1"/>
                          </a:solidFill>
                          <a:latin typeface="Inter"/>
                          <a:ea typeface="Inter"/>
                          <a:cs typeface="Inter"/>
                          <a:sym typeface="Inter"/>
                        </a:rPr>
                        <a:t>territory</a:t>
                      </a:r>
                      <a:r>
                        <a:rPr lang="en" sz="1200">
                          <a:solidFill>
                            <a:schemeClr val="dk1"/>
                          </a:solidFill>
                          <a:latin typeface="Inter"/>
                          <a:ea typeface="Inter"/>
                          <a:cs typeface="Inter"/>
                          <a:sym typeface="Inter"/>
                        </a:rPr>
                        <a:t> for King Leopold &amp; Belgium.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1: Explain the expectations for the treatment of native populations during European </a:t>
                      </a:r>
                      <a:r>
                        <a:rPr lang="en" sz="1200">
                          <a:solidFill>
                            <a:schemeClr val="dk1"/>
                          </a:solidFill>
                          <a:latin typeface="Inter"/>
                          <a:ea typeface="Inter"/>
                          <a:cs typeface="Inter"/>
                          <a:sym typeface="Inter"/>
                        </a:rPr>
                        <a:t>imperialism</a:t>
                      </a:r>
                      <a:r>
                        <a:rPr lang="en" sz="1200">
                          <a:solidFill>
                            <a:schemeClr val="dk1"/>
                          </a:solidFill>
                          <a:latin typeface="Inter"/>
                          <a:ea typeface="Inter"/>
                          <a:cs typeface="Inter"/>
                          <a:sym typeface="Inter"/>
                        </a:rPr>
                        <a:t> based on the document from the Berlin Conference.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2 -4: How was violence used in the Congo to create more </a:t>
                      </a:r>
                      <a:r>
                        <a:rPr lang="en" sz="1200">
                          <a:solidFill>
                            <a:schemeClr val="dk1"/>
                          </a:solidFill>
                          <a:latin typeface="Inter"/>
                          <a:ea typeface="Inter"/>
                          <a:cs typeface="Inter"/>
                          <a:sym typeface="Inter"/>
                        </a:rPr>
                        <a:t>economic</a:t>
                      </a:r>
                      <a:r>
                        <a:rPr lang="en" sz="1200">
                          <a:solidFill>
                            <a:schemeClr val="dk1"/>
                          </a:solidFill>
                          <a:latin typeface="Inter"/>
                          <a:ea typeface="Inter"/>
                          <a:cs typeface="Inter"/>
                          <a:sym typeface="Inter"/>
                        </a:rPr>
                        <a:t> gain for King Leopold?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2 -4: Based on these sources, do you think that King Leopold upheld the expectations from source 1? Why or why not? Provide evidence from at least two sources.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Why was the Congo Free State eventually taken away from King Leopold?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French notes that even today some Belgians deny the atrocities that took place in Congo or try to downplay them by arguing that the </a:t>
                      </a:r>
                      <a:r>
                        <a:rPr lang="en" sz="1200">
                          <a:solidFill>
                            <a:schemeClr val="dk1"/>
                          </a:solidFill>
                          <a:latin typeface="Inter"/>
                          <a:ea typeface="Inter"/>
                          <a:cs typeface="Inter"/>
                          <a:sym typeface="Inter"/>
                        </a:rPr>
                        <a:t>Belgians</a:t>
                      </a:r>
                      <a:r>
                        <a:rPr lang="en" sz="1200">
                          <a:solidFill>
                            <a:schemeClr val="dk1"/>
                          </a:solidFill>
                          <a:latin typeface="Inter"/>
                          <a:ea typeface="Inter"/>
                          <a:cs typeface="Inter"/>
                          <a:sym typeface="Inter"/>
                        </a:rPr>
                        <a:t> built roads, schools, and hospitals. How does French counter this argument?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9" name="Google Shape;159;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0" name="Google Shape;160;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1" name="Google Shape;171;p3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172" name="Google Shape;172;p3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173" name="Google Shape;173;p31"/>
          <p:cNvGraphicFramePr/>
          <p:nvPr/>
        </p:nvGraphicFramePr>
        <p:xfrm>
          <a:off x="503824" y="3910029"/>
          <a:ext cx="3000000" cy="3000000"/>
        </p:xfrm>
        <a:graphic>
          <a:graphicData uri="http://schemas.openxmlformats.org/drawingml/2006/table">
            <a:tbl>
              <a:tblPr>
                <a:noFill/>
                <a:tableStyleId>{2957EACA-425E-434A-91F4-42C6FCBDF9C6}</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74" name="Google Shape;174;p31"/>
          <p:cNvGraphicFramePr/>
          <p:nvPr/>
        </p:nvGraphicFramePr>
        <p:xfrm>
          <a:off x="503824" y="6474548"/>
          <a:ext cx="3000000" cy="3000000"/>
        </p:xfrm>
        <a:graphic>
          <a:graphicData uri="http://schemas.openxmlformats.org/drawingml/2006/table">
            <a:tbl>
              <a:tblPr>
                <a:noFill/>
                <a:tableStyleId>{2957EACA-425E-434A-91F4-42C6FCBDF9C6}</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75" name="Google Shape;175;p3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6" name="Google Shape;176;p3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7" name="Google Shape;177;p3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78" name="Google Shape;178;p3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79" name="Google Shape;179;p31"/>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80" name="Google Shape;180;p31"/>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 (Exemplar)</a:t>
            </a:r>
            <a:endParaRPr sz="1900">
              <a:solidFill>
                <a:schemeClr val="dk1"/>
              </a:solidFill>
              <a:latin typeface="Halant"/>
              <a:ea typeface="Halant"/>
              <a:cs typeface="Halant"/>
              <a:sym typeface="Halant"/>
            </a:endParaRPr>
          </a:p>
        </p:txBody>
      </p:sp>
      <p:pic>
        <p:nvPicPr>
          <p:cNvPr id="186" name="Google Shape;186;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0" name="Google Shape;190;p32"/>
          <p:cNvSpPr txBox="1"/>
          <p:nvPr/>
        </p:nvSpPr>
        <p:spPr>
          <a:xfrm>
            <a:off x="594300" y="807688"/>
            <a:ext cx="6583800" cy="8127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Europeans divided Africa for wealth, power.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European imperial leaders (e.g. France, Russia, &amp; Germany); African leaders and people are not depicted</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pumpkin represents the Congo being carved up like a prize to be divided among Europeans.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He is critical of imperialism, questioning when people will wake up and see what is happening in Africa.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Quinine helped protect Europeans from malaria allowing colonization further inland. The maxim gun gave European armies a military advantage.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Their geographic isolation, economic prowess, and unity helped them fight against invading colonizers.</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American Colonization Society, rather than the U.S. government controlled some of Liberia’s development. Some argue this is still a form of colonialism.</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pic>
        <p:nvPicPr>
          <p:cNvPr id="195" name="Google Shape;195;p3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6" name="Google Shape;196;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8" name="Google Shape;198;p33"/>
          <p:cNvGraphicFramePr/>
          <p:nvPr/>
        </p:nvGraphicFramePr>
        <p:xfrm>
          <a:off x="381538" y="3607186"/>
          <a:ext cx="3000000" cy="3000000"/>
        </p:xfrm>
        <a:graphic>
          <a:graphicData uri="http://schemas.openxmlformats.org/drawingml/2006/table">
            <a:tbl>
              <a:tblPr>
                <a:noFill/>
                <a:tableStyleId>{2957EACA-425E-434A-91F4-42C6FCBDF9C6}</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99" name="Google Shape;199;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 (Exemplar)</a:t>
            </a:r>
            <a:endParaRPr sz="1900">
              <a:solidFill>
                <a:schemeClr val="dk1"/>
              </a:solidFill>
              <a:latin typeface="Halant"/>
              <a:ea typeface="Halant"/>
              <a:cs typeface="Halant"/>
              <a:sym typeface="Halant"/>
            </a:endParaRPr>
          </a:p>
        </p:txBody>
      </p:sp>
      <p:sp>
        <p:nvSpPr>
          <p:cNvPr id="200" name="Google Shape;200;p33"/>
          <p:cNvSpPr txBox="1"/>
          <p:nvPr/>
        </p:nvSpPr>
        <p:spPr>
          <a:xfrm>
            <a:off x="349675" y="643250"/>
            <a:ext cx="70731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Groups may have been split or forced together leading to loss of cultural identity or long-term ethnic and political tensions.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Settler colonialism involves the relocation of people from an imperial nation to establish control, while economic imperialism focuses on exploiting resources and labor for financial gain without direct </a:t>
            </a:r>
            <a:r>
              <a:rPr b="1" lang="en" sz="1200">
                <a:solidFill>
                  <a:srgbClr val="E95C3D"/>
                </a:solidFill>
                <a:latin typeface="Inter"/>
                <a:ea typeface="Inter"/>
                <a:cs typeface="Inter"/>
                <a:sym typeface="Inter"/>
              </a:rPr>
              <a:t>political</a:t>
            </a:r>
            <a:r>
              <a:rPr b="1" lang="en" sz="1200">
                <a:solidFill>
                  <a:srgbClr val="E95C3D"/>
                </a:solidFill>
                <a:latin typeface="Inter"/>
                <a:ea typeface="Inter"/>
                <a:cs typeface="Inter"/>
                <a:sym typeface="Inter"/>
              </a:rPr>
              <a:t> control.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